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256" r:id="rId2"/>
    <p:sldId id="257" r:id="rId3"/>
    <p:sldId id="295" r:id="rId4"/>
    <p:sldId id="296" r:id="rId5"/>
    <p:sldId id="263" r:id="rId6"/>
    <p:sldId id="265" r:id="rId7"/>
    <p:sldId id="267" r:id="rId8"/>
    <p:sldId id="276" r:id="rId9"/>
    <p:sldId id="279" r:id="rId10"/>
    <p:sldId id="278" r:id="rId11"/>
    <p:sldId id="301" r:id="rId12"/>
    <p:sldId id="302" r:id="rId13"/>
    <p:sldId id="305" r:id="rId14"/>
    <p:sldId id="283" r:id="rId15"/>
    <p:sldId id="289" r:id="rId16"/>
    <p:sldId id="288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D8152-BF0E-4578-8F52-1BCDA927EEE7}" type="datetimeFigureOut">
              <a:rPr lang="es-CL" smtClean="0"/>
              <a:t>26-05-2017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56443-475C-4CA8-886C-5F5C2EE0EEA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559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C11D3E7-BF76-4F79-822A-6B6CB18BF685}" type="datetimeFigureOut">
              <a:rPr lang="es-CL" smtClean="0"/>
              <a:t>26-05-2017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D8A82F8-37C2-47EF-AFA4-9342FB29E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75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D3E7-BF76-4F79-822A-6B6CB18BF685}" type="datetimeFigureOut">
              <a:rPr lang="es-CL" smtClean="0"/>
              <a:t>26-05-2017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D8A82F8-37C2-47EF-AFA4-9342FB29E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125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D3E7-BF76-4F79-822A-6B6CB18BF685}" type="datetimeFigureOut">
              <a:rPr lang="es-CL" smtClean="0"/>
              <a:t>26-05-2017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D8A82F8-37C2-47EF-AFA4-9342FB29E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9528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D3E7-BF76-4F79-822A-6B6CB18BF685}" type="datetimeFigureOut">
              <a:rPr lang="es-CL" smtClean="0"/>
              <a:t>26-05-2017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D8A82F8-37C2-47EF-AFA4-9342FB29E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67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D3E7-BF76-4F79-822A-6B6CB18BF685}" type="datetimeFigureOut">
              <a:rPr lang="es-CL" smtClean="0"/>
              <a:t>26-05-2017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D8A82F8-37C2-47EF-AFA4-9342FB29E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8025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D3E7-BF76-4F79-822A-6B6CB18BF685}" type="datetimeFigureOut">
              <a:rPr lang="es-CL" smtClean="0"/>
              <a:t>26-05-2017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D8A82F8-37C2-47EF-AFA4-9342FB29E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8846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D3E7-BF76-4F79-822A-6B6CB18BF685}" type="datetimeFigureOut">
              <a:rPr lang="es-CL" smtClean="0"/>
              <a:t>26-05-2017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D8A82F8-37C2-47EF-AFA4-9342FB29E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6475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C11D3E7-BF76-4F79-822A-6B6CB18BF685}" type="datetimeFigureOut">
              <a:rPr lang="es-CL" smtClean="0"/>
              <a:t>26-05-2017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D8A82F8-37C2-47EF-AFA4-9342FB29E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478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D3E7-BF76-4F79-822A-6B6CB18BF685}" type="datetimeFigureOut">
              <a:rPr lang="es-CL" smtClean="0"/>
              <a:t>26-05-2017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s-C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D8A82F8-37C2-47EF-AFA4-9342FB29E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466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D3E7-BF76-4F79-822A-6B6CB18BF685}" type="datetimeFigureOut">
              <a:rPr lang="es-CL" smtClean="0"/>
              <a:t>26-05-2017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D8A82F8-37C2-47EF-AFA4-9342FB29E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842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D3E7-BF76-4F79-822A-6B6CB18BF685}" type="datetimeFigureOut">
              <a:rPr lang="es-CL" smtClean="0"/>
              <a:t>26-05-2017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D8A82F8-37C2-47EF-AFA4-9342FB29E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873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D3E7-BF76-4F79-822A-6B6CB18BF685}" type="datetimeFigureOut">
              <a:rPr lang="es-CL" smtClean="0"/>
              <a:t>26-05-2017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D8A82F8-37C2-47EF-AFA4-9342FB29E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702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D3E7-BF76-4F79-822A-6B6CB18BF685}" type="datetimeFigureOut">
              <a:rPr lang="es-CL" smtClean="0"/>
              <a:t>26-05-2017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D8A82F8-37C2-47EF-AFA4-9342FB29E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089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D3E7-BF76-4F79-822A-6B6CB18BF685}" type="datetimeFigureOut">
              <a:rPr lang="es-CL" smtClean="0"/>
              <a:t>26-05-2017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D8A82F8-37C2-47EF-AFA4-9342FB29E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20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D3E7-BF76-4F79-822A-6B6CB18BF685}" type="datetimeFigureOut">
              <a:rPr lang="es-CL" smtClean="0"/>
              <a:t>26-05-2017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D8A82F8-37C2-47EF-AFA4-9342FB29E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475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D3E7-BF76-4F79-822A-6B6CB18BF685}" type="datetimeFigureOut">
              <a:rPr lang="es-CL" smtClean="0"/>
              <a:t>26-05-2017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D8A82F8-37C2-47EF-AFA4-9342FB29E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343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D3E7-BF76-4F79-822A-6B6CB18BF685}" type="datetimeFigureOut">
              <a:rPr lang="es-CL" smtClean="0"/>
              <a:t>26-05-2017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D8A82F8-37C2-47EF-AFA4-9342FB29E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947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C11D3E7-BF76-4F79-822A-6B6CB18BF685}" type="datetimeFigureOut">
              <a:rPr lang="es-CL" smtClean="0"/>
              <a:t>26-05-2017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0D8A82F8-37C2-47EF-AFA4-9342FB29EBB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910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mtClean="0"/>
              <a:t>PROGRAMA DE INDUCCIÓN EN IAAS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smtClean="0"/>
              <a:t>HOSPITAL SAN MARTIN DE QUILLOTA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3731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6689" y="916707"/>
            <a:ext cx="6343672" cy="709865"/>
          </a:xfrm>
        </p:spPr>
        <p:txBody>
          <a:bodyPr/>
          <a:lstStyle/>
          <a:p>
            <a:r>
              <a:rPr lang="es-CL" dirty="0"/>
              <a:t>PROGRAMA DE INDUCCION EN IAAS</a:t>
            </a: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/>
          <a:srcRect l="21187" t="12743" r="21461" b="7549"/>
          <a:stretch/>
        </p:blipFill>
        <p:spPr bwMode="auto">
          <a:xfrm>
            <a:off x="1016940" y="2187864"/>
            <a:ext cx="7441259" cy="4670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6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Exposición Laboral a Agentes de Importancia Microbiológica</a:t>
            </a:r>
          </a:p>
        </p:txBody>
      </p:sp>
      <p:graphicFrame>
        <p:nvGraphicFramePr>
          <p:cNvPr id="4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839780"/>
              </p:ext>
            </p:extLst>
          </p:nvPr>
        </p:nvGraphicFramePr>
        <p:xfrm>
          <a:off x="306903" y="2709348"/>
          <a:ext cx="8424935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8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764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Patología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Exposición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Manejo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6564">
                <a:tc>
                  <a:txBody>
                    <a:bodyPr/>
                    <a:lstStyle/>
                    <a:p>
                      <a:pPr algn="ctr"/>
                      <a:r>
                        <a:rPr lang="es-CL" b="1" dirty="0" err="1" smtClean="0"/>
                        <a:t>Neisseria</a:t>
                      </a:r>
                      <a:r>
                        <a:rPr lang="es-CL" b="1" dirty="0" smtClean="0"/>
                        <a:t> </a:t>
                      </a:r>
                      <a:r>
                        <a:rPr lang="es-CL" b="1" dirty="0" err="1" smtClean="0"/>
                        <a:t>meningitidis</a:t>
                      </a:r>
                      <a:endParaRPr lang="es-CL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dirty="0" smtClean="0"/>
                        <a:t>Personal que tuvo </a:t>
                      </a:r>
                      <a:r>
                        <a:rPr lang="es-CL" b="1" dirty="0" smtClean="0"/>
                        <a:t>contacto directo </a:t>
                      </a:r>
                      <a:r>
                        <a:rPr lang="es-CL" dirty="0" smtClean="0"/>
                        <a:t>con secreciones respiratorias y </a:t>
                      </a:r>
                      <a:r>
                        <a:rPr lang="es-CL" b="1" u="sng" dirty="0" smtClean="0">
                          <a:solidFill>
                            <a:srgbClr val="FF0000"/>
                          </a:solidFill>
                        </a:rPr>
                        <a:t>sin barreras </a:t>
                      </a:r>
                      <a:r>
                        <a:rPr lang="es-CL" dirty="0" smtClean="0"/>
                        <a:t>de protección (</a:t>
                      </a:r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reanimación, intubación, Aspiración de TOT, laringoscopia, examen o aseo bucal</a:t>
                      </a:r>
                      <a:r>
                        <a:rPr lang="es-CL" dirty="0" smtClean="0"/>
                        <a:t>).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dirty="0" err="1" smtClean="0"/>
                        <a:t>Ciprofloxacino</a:t>
                      </a:r>
                      <a:r>
                        <a:rPr lang="es-CL" dirty="0" smtClean="0"/>
                        <a:t> 500 mg. v/o X 1 vez</a:t>
                      </a:r>
                    </a:p>
                    <a:p>
                      <a:pPr algn="just"/>
                      <a:endParaRPr lang="es-CL" dirty="0" smtClean="0"/>
                    </a:p>
                    <a:p>
                      <a:pPr algn="just"/>
                      <a:r>
                        <a:rPr lang="es-CL" dirty="0" err="1" smtClean="0"/>
                        <a:t>Rifampicina</a:t>
                      </a:r>
                      <a:r>
                        <a:rPr lang="es-CL" dirty="0" smtClean="0"/>
                        <a:t> 600 mg. v/o c/12 hrs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dirty="0" smtClean="0"/>
                        <a:t>x 2</a:t>
                      </a:r>
                      <a:r>
                        <a:rPr lang="es-CL" baseline="0" dirty="0" smtClean="0"/>
                        <a:t> </a:t>
                      </a:r>
                      <a:r>
                        <a:rPr lang="es-CL" dirty="0" smtClean="0"/>
                        <a:t>días.</a:t>
                      </a:r>
                    </a:p>
                    <a:p>
                      <a:pPr algn="just"/>
                      <a:endParaRPr lang="es-CL" dirty="0" smtClean="0"/>
                    </a:p>
                    <a:p>
                      <a:pPr algn="just"/>
                      <a:r>
                        <a:rPr lang="es-CL" dirty="0" smtClean="0"/>
                        <a:t>Embarazadas: </a:t>
                      </a:r>
                      <a:r>
                        <a:rPr lang="es-CL" dirty="0" err="1" smtClean="0"/>
                        <a:t>Ceftriaxona</a:t>
                      </a:r>
                      <a:r>
                        <a:rPr lang="es-CL" dirty="0" smtClean="0"/>
                        <a:t> 250 mg </a:t>
                      </a:r>
                      <a:r>
                        <a:rPr lang="es-CL" dirty="0" err="1" smtClean="0"/>
                        <a:t>i.m</a:t>
                      </a:r>
                      <a:r>
                        <a:rPr lang="es-CL" dirty="0" smtClean="0"/>
                        <a:t> en una dosis.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06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/>
          <a:p>
            <a:pPr algn="ctr"/>
            <a:r>
              <a:rPr lang="es-CL" dirty="0"/>
              <a:t>Exposición Laboral a Agentes de Importancia Microbiológica</a:t>
            </a:r>
          </a:p>
        </p:txBody>
      </p:sp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031936"/>
              </p:ext>
            </p:extLst>
          </p:nvPr>
        </p:nvGraphicFramePr>
        <p:xfrm>
          <a:off x="746748" y="2509842"/>
          <a:ext cx="7328829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9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1811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Patología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Exposición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Manejo</a:t>
                      </a:r>
                    </a:p>
                    <a:p>
                      <a:pPr algn="ctr"/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2485"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TBC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dirty="0" smtClean="0"/>
                        <a:t>Personal  en contacto con</a:t>
                      </a:r>
                    </a:p>
                    <a:p>
                      <a:pPr algn="just"/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pacientes </a:t>
                      </a:r>
                      <a:r>
                        <a:rPr lang="es-CL" b="1" dirty="0" err="1" smtClean="0">
                          <a:solidFill>
                            <a:srgbClr val="FF0000"/>
                          </a:solidFill>
                        </a:rPr>
                        <a:t>bacilíferos</a:t>
                      </a:r>
                      <a:r>
                        <a:rPr lang="es-CL" dirty="0" smtClean="0"/>
                        <a:t>, </a:t>
                      </a:r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sin utilización</a:t>
                      </a:r>
                      <a:r>
                        <a:rPr lang="es-CL" dirty="0" smtClean="0">
                          <a:solidFill>
                            <a:srgbClr val="FF0000"/>
                          </a:solidFill>
                        </a:rPr>
                        <a:t> o </a:t>
                      </a:r>
                      <a:r>
                        <a:rPr lang="es-CL" b="1" dirty="0" smtClean="0">
                          <a:solidFill>
                            <a:srgbClr val="FF0000"/>
                          </a:solidFill>
                        </a:rPr>
                        <a:t>uso incorrecta </a:t>
                      </a:r>
                      <a:r>
                        <a:rPr lang="es-CL" dirty="0" smtClean="0"/>
                        <a:t>de las medidas de </a:t>
                      </a:r>
                      <a:r>
                        <a:rPr lang="es-CL" b="1" dirty="0" smtClean="0"/>
                        <a:t>Precaución</a:t>
                      </a:r>
                      <a:r>
                        <a:rPr lang="es-CL" b="1" baseline="0" dirty="0" smtClean="0"/>
                        <a:t> vía aérea.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Radiografía de tórax Informada</a:t>
                      </a:r>
                    </a:p>
                    <a:p>
                      <a:pPr algn="l"/>
                      <a:endParaRPr lang="es-CL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Control con Médico</a:t>
                      </a:r>
                    </a:p>
                    <a:p>
                      <a:pPr algn="l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 algn="l"/>
                      <a:r>
                        <a:rPr lang="es-CL" dirty="0" err="1" smtClean="0">
                          <a:solidFill>
                            <a:schemeClr val="tx1"/>
                          </a:solidFill>
                        </a:rPr>
                        <a:t>Baciloscopías</a:t>
                      </a:r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 (2)</a:t>
                      </a:r>
                      <a:r>
                        <a:rPr lang="es-CL" baseline="0" dirty="0" smtClean="0">
                          <a:solidFill>
                            <a:schemeClr val="tx1"/>
                          </a:solidFill>
                        </a:rPr>
                        <a:t> en caso Sintomático Respiratorio</a:t>
                      </a:r>
                    </a:p>
                    <a:p>
                      <a:pPr algn="l"/>
                      <a:endParaRPr lang="es-CL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s-CL" baseline="0" dirty="0" smtClean="0">
                          <a:solidFill>
                            <a:schemeClr val="tx1"/>
                          </a:solidFill>
                        </a:rPr>
                        <a:t>Control en 6 meses con </a:t>
                      </a:r>
                      <a:r>
                        <a:rPr lang="es-CL" baseline="0" dirty="0" err="1" smtClean="0">
                          <a:solidFill>
                            <a:schemeClr val="tx1"/>
                          </a:solidFill>
                        </a:rPr>
                        <a:t>Rx</a:t>
                      </a:r>
                      <a:r>
                        <a:rPr lang="es-CL" baseline="0" dirty="0" smtClean="0">
                          <a:solidFill>
                            <a:schemeClr val="tx1"/>
                          </a:solidFill>
                        </a:rPr>
                        <a:t> y BK si presenta sintomatología respiratoria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3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32225" y="893847"/>
            <a:ext cx="6343672" cy="709865"/>
          </a:xfrm>
        </p:spPr>
        <p:txBody>
          <a:bodyPr/>
          <a:lstStyle/>
          <a:p>
            <a:pPr algn="ctr"/>
            <a:r>
              <a:rPr lang="es-CL" dirty="0"/>
              <a:t>Exposición Laboral a Agentes de Importancia Microbiológica</a:t>
            </a:r>
          </a:p>
        </p:txBody>
      </p:sp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925253"/>
              </p:ext>
            </p:extLst>
          </p:nvPr>
        </p:nvGraphicFramePr>
        <p:xfrm>
          <a:off x="732967" y="2443941"/>
          <a:ext cx="7668212" cy="3948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5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0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265">
                <a:tc>
                  <a:txBody>
                    <a:bodyPr/>
                    <a:lstStyle/>
                    <a:p>
                      <a:pPr algn="ctr"/>
                      <a:r>
                        <a:rPr lang="es-CL" sz="2200" dirty="0" smtClean="0"/>
                        <a:t>Patología</a:t>
                      </a:r>
                      <a:endParaRPr lang="es-C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200" dirty="0" smtClean="0"/>
                        <a:t>Exposición</a:t>
                      </a:r>
                      <a:endParaRPr lang="es-C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200" dirty="0" smtClean="0"/>
                        <a:t>Manejo</a:t>
                      </a:r>
                    </a:p>
                    <a:p>
                      <a:pPr algn="ctr"/>
                      <a:endParaRPr lang="es-CL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1240">
                <a:tc>
                  <a:txBody>
                    <a:bodyPr/>
                    <a:lstStyle/>
                    <a:p>
                      <a:pPr algn="ctr"/>
                      <a:r>
                        <a:rPr lang="es-CL" sz="2200" b="1" dirty="0" smtClean="0"/>
                        <a:t>ICD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2200" dirty="0" smtClean="0"/>
                        <a:t>Personal  en contacto con</a:t>
                      </a:r>
                    </a:p>
                    <a:p>
                      <a:pPr algn="just"/>
                      <a:r>
                        <a:rPr lang="es-CL" sz="2200" b="1" dirty="0" smtClean="0">
                          <a:solidFill>
                            <a:srgbClr val="FF0000"/>
                          </a:solidFill>
                        </a:rPr>
                        <a:t>pacientes ICD</a:t>
                      </a:r>
                      <a:r>
                        <a:rPr lang="es-CL" sz="2200" dirty="0" smtClean="0"/>
                        <a:t>, </a:t>
                      </a:r>
                      <a:r>
                        <a:rPr lang="es-CL" sz="2200" b="1" dirty="0" smtClean="0">
                          <a:solidFill>
                            <a:srgbClr val="FF0000"/>
                          </a:solidFill>
                        </a:rPr>
                        <a:t>sin utilización</a:t>
                      </a:r>
                      <a:r>
                        <a:rPr lang="es-CL" sz="2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2200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es-CL" sz="2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L" sz="2200" b="1" dirty="0" smtClean="0">
                          <a:solidFill>
                            <a:srgbClr val="FF0000"/>
                          </a:solidFill>
                        </a:rPr>
                        <a:t>uso incorrecta </a:t>
                      </a:r>
                      <a:r>
                        <a:rPr lang="es-CL" sz="2200" dirty="0" smtClean="0"/>
                        <a:t>de las medidas de </a:t>
                      </a:r>
                      <a:r>
                        <a:rPr lang="es-CL" sz="2200" b="1" dirty="0" smtClean="0"/>
                        <a:t>Precaución</a:t>
                      </a:r>
                      <a:r>
                        <a:rPr lang="es-CL" sz="2200" b="1" baseline="0" dirty="0" smtClean="0"/>
                        <a:t> de Contacto y </a:t>
                      </a:r>
                      <a:r>
                        <a:rPr lang="es-CL" sz="2200" b="1" baseline="0" dirty="0" smtClean="0">
                          <a:solidFill>
                            <a:srgbClr val="FF0000"/>
                          </a:solidFill>
                        </a:rPr>
                        <a:t>déficit</a:t>
                      </a:r>
                      <a:r>
                        <a:rPr lang="es-CL" sz="2200" b="1" baseline="0" dirty="0" smtClean="0"/>
                        <a:t> en lavado de manos</a:t>
                      </a:r>
                      <a:endParaRPr lang="es-CL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2200" dirty="0" smtClean="0">
                          <a:solidFill>
                            <a:schemeClr val="tx1"/>
                          </a:solidFill>
                        </a:rPr>
                        <a:t>Funcionario Sintomático</a:t>
                      </a:r>
                    </a:p>
                    <a:p>
                      <a:pPr algn="l"/>
                      <a:endParaRPr lang="es-CL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s-CL" sz="2200" dirty="0" smtClean="0">
                          <a:solidFill>
                            <a:schemeClr val="tx1"/>
                          </a:solidFill>
                        </a:rPr>
                        <a:t>GDH/</a:t>
                      </a:r>
                      <a:r>
                        <a:rPr lang="es-CL" sz="2200" dirty="0" err="1" smtClean="0">
                          <a:solidFill>
                            <a:schemeClr val="tx1"/>
                          </a:solidFill>
                        </a:rPr>
                        <a:t>Tóxinas</a:t>
                      </a:r>
                      <a:endParaRPr lang="es-CL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s-CL" sz="22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 algn="l"/>
                      <a:r>
                        <a:rPr lang="es-CL" sz="2200" dirty="0" smtClean="0">
                          <a:solidFill>
                            <a:schemeClr val="tx1"/>
                          </a:solidFill>
                        </a:rPr>
                        <a:t>Atención Médica</a:t>
                      </a:r>
                    </a:p>
                    <a:p>
                      <a:pPr algn="l"/>
                      <a:endParaRPr lang="es-CL" sz="2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es-CL" sz="2200" dirty="0" smtClean="0">
                          <a:solidFill>
                            <a:schemeClr val="tx1"/>
                          </a:solidFill>
                        </a:rPr>
                        <a:t>Derivación</a:t>
                      </a:r>
                      <a:r>
                        <a:rPr lang="es-CL" sz="2200" baseline="0" dirty="0" smtClean="0">
                          <a:solidFill>
                            <a:schemeClr val="tx1"/>
                          </a:solidFill>
                        </a:rPr>
                        <a:t> Entidad Aseguradora</a:t>
                      </a:r>
                      <a:endParaRPr lang="es-CL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1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PROGRAMA DE INDUCCION EN IAAS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Precauciones por mecanismo de transmisión (AISLAMIENTOS)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dirty="0" smtClean="0"/>
              <a:t>Aéreo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dirty="0" smtClean="0"/>
              <a:t>Gotitas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CL" dirty="0" smtClean="0"/>
              <a:t>Contacto 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8" t="15081" r="66667" b="11859"/>
          <a:stretch/>
        </p:blipFill>
        <p:spPr bwMode="auto">
          <a:xfrm>
            <a:off x="3326235" y="1536701"/>
            <a:ext cx="3292531" cy="4483099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t="15326" r="65603" b="16169"/>
          <a:stretch/>
        </p:blipFill>
        <p:spPr bwMode="auto">
          <a:xfrm>
            <a:off x="3127072" y="1908109"/>
            <a:ext cx="3690856" cy="4692782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1" t="14559" r="64827" b="18008"/>
          <a:stretch/>
        </p:blipFill>
        <p:spPr bwMode="auto">
          <a:xfrm>
            <a:off x="3127072" y="2165218"/>
            <a:ext cx="3609140" cy="4568091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8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PROGRAMA DE INDUCCION EN IAAS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b="1" dirty="0">
                <a:latin typeface="Arial" pitchFamily="34" charset="0"/>
                <a:cs typeface="Arial" pitchFamily="34" charset="0"/>
              </a:rPr>
              <a:t>Saneamiento Ambiental B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ásico </a:t>
            </a:r>
            <a:r>
              <a:rPr lang="es-ES" sz="2800" b="1" dirty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  Aseo de superficie agua y detergente </a:t>
            </a:r>
          </a:p>
          <a:p>
            <a:pPr>
              <a:buClr>
                <a:schemeClr val="accent1"/>
              </a:buClr>
              <a:buFontTx/>
              <a:buChar char="•"/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  Solución Clorada 1000 a 5000 ppm</a:t>
            </a:r>
          </a:p>
          <a:p>
            <a:pPr marL="0" indent="0">
              <a:buNone/>
            </a:pP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427645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bienvenidos EN DISTINTOS IDIO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34" y="2027960"/>
            <a:ext cx="6972300" cy="45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ytimg.com/vi/200tbLP3CoI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5" t="27077" r="12725" b="36257"/>
          <a:stretch/>
        </p:blipFill>
        <p:spPr bwMode="auto">
          <a:xfrm>
            <a:off x="394854" y="0"/>
            <a:ext cx="8427027" cy="216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08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PROGRAMA DE INDUCCION EN IAAS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5970" y="2321559"/>
            <a:ext cx="6718211" cy="3996113"/>
          </a:xfrm>
        </p:spPr>
        <p:txBody>
          <a:bodyPr>
            <a:normAutofit fontScale="25000" lnSpcReduction="20000"/>
          </a:bodyPr>
          <a:lstStyle/>
          <a:p>
            <a:pPr defTabSz="762000"/>
            <a:r>
              <a:rPr lang="es-ES" sz="72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PC IAAS</a:t>
            </a:r>
            <a:r>
              <a:rPr lang="es-ES" sz="72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:</a:t>
            </a:r>
            <a:endParaRPr lang="es-ES" sz="7200" b="1" dirty="0">
              <a:cs typeface="Arial" pitchFamily="34" charset="0"/>
            </a:endParaRPr>
          </a:p>
          <a:p>
            <a:pPr algn="just" defTabSz="7620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7200" b="1" dirty="0">
                <a:cs typeface="Arial" pitchFamily="34" charset="0"/>
              </a:rPr>
              <a:t> MEDICO: </a:t>
            </a:r>
            <a:r>
              <a:rPr lang="es-ES" sz="7200" b="1" dirty="0" smtClean="0">
                <a:cs typeface="Arial" pitchFamily="34" charset="0"/>
              </a:rPr>
              <a:t>Dr. </a:t>
            </a:r>
            <a:r>
              <a:rPr lang="es-ES" sz="7200" b="1" dirty="0">
                <a:cs typeface="Arial" pitchFamily="34" charset="0"/>
              </a:rPr>
              <a:t>M. </a:t>
            </a:r>
            <a:r>
              <a:rPr lang="es-ES" sz="7200" b="1" dirty="0" smtClean="0">
                <a:cs typeface="Arial" pitchFamily="34" charset="0"/>
              </a:rPr>
              <a:t>Nahmías</a:t>
            </a:r>
          </a:p>
          <a:p>
            <a:pPr algn="just" defTabSz="7620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7200" b="1" dirty="0" smtClean="0">
                <a:cs typeface="Arial" pitchFamily="34" charset="0"/>
              </a:rPr>
              <a:t> </a:t>
            </a:r>
            <a:r>
              <a:rPr lang="es-ES" sz="7200" b="1" dirty="0">
                <a:cs typeface="Arial" pitchFamily="34" charset="0"/>
              </a:rPr>
              <a:t>ENFERMERO: </a:t>
            </a:r>
            <a:r>
              <a:rPr lang="es-ES" sz="7200" b="1" dirty="0" smtClean="0">
                <a:cs typeface="Arial" pitchFamily="34" charset="0"/>
              </a:rPr>
              <a:t>Juan Carlos Pastenes</a:t>
            </a:r>
          </a:p>
          <a:p>
            <a:pPr algn="just" defTabSz="7620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7200" b="1" dirty="0" smtClean="0">
                <a:cs typeface="Arial" pitchFamily="34" charset="0"/>
              </a:rPr>
              <a:t> </a:t>
            </a:r>
            <a:r>
              <a:rPr lang="es-ES" sz="7200" b="1" dirty="0">
                <a:cs typeface="Arial" pitchFamily="34" charset="0"/>
              </a:rPr>
              <a:t>ENFERMERA: </a:t>
            </a:r>
            <a:r>
              <a:rPr lang="es-ES" sz="7200" b="1" dirty="0" smtClean="0">
                <a:cs typeface="Arial" pitchFamily="34" charset="0"/>
              </a:rPr>
              <a:t>Ana María Muñoz</a:t>
            </a:r>
          </a:p>
          <a:p>
            <a:pPr algn="just" defTabSz="7620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7200" b="1" dirty="0" smtClean="0">
                <a:cs typeface="Arial" pitchFamily="34" charset="0"/>
              </a:rPr>
              <a:t> </a:t>
            </a:r>
            <a:r>
              <a:rPr lang="es-ES" sz="7200" b="1" dirty="0">
                <a:cs typeface="Arial" pitchFamily="34" charset="0"/>
              </a:rPr>
              <a:t>TECNOLOGO MEDICO: </a:t>
            </a:r>
            <a:r>
              <a:rPr lang="es-ES" sz="7200" b="1" dirty="0" smtClean="0">
                <a:cs typeface="Arial" pitchFamily="34" charset="0"/>
              </a:rPr>
              <a:t>Pablo Parra</a:t>
            </a:r>
          </a:p>
          <a:p>
            <a:pPr algn="just" defTabSz="7620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7200" b="1" dirty="0" smtClean="0">
                <a:cs typeface="Arial" pitchFamily="34" charset="0"/>
              </a:rPr>
              <a:t>ASESORIA POR INFECTOLOGO  Dr. Rubén Muñoz</a:t>
            </a:r>
          </a:p>
          <a:p>
            <a:pPr algn="just" defTabSz="7620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7200" b="1" dirty="0" smtClean="0">
                <a:cs typeface="Arial" pitchFamily="34" charset="0"/>
              </a:rPr>
              <a:t> </a:t>
            </a:r>
            <a:r>
              <a:rPr lang="es-ES" sz="7200" b="1" dirty="0">
                <a:cs typeface="Arial" pitchFamily="34" charset="0"/>
              </a:rPr>
              <a:t>SECRETARIA: </a:t>
            </a:r>
            <a:r>
              <a:rPr lang="es-ES" sz="7200" b="1" dirty="0" err="1" smtClean="0">
                <a:cs typeface="Arial" pitchFamily="34" charset="0"/>
              </a:rPr>
              <a:t>Gisella</a:t>
            </a:r>
            <a:r>
              <a:rPr lang="es-ES" sz="7200" b="1" smtClean="0">
                <a:cs typeface="Arial" pitchFamily="34" charset="0"/>
              </a:rPr>
              <a:t> Pizarro</a:t>
            </a:r>
            <a:endParaRPr lang="es-ES" sz="7200" b="1" dirty="0" smtClean="0">
              <a:cs typeface="Arial" pitchFamily="34" charset="0"/>
            </a:endParaRPr>
          </a:p>
          <a:p>
            <a:pPr algn="just" defTabSz="76200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7200" b="1" dirty="0" smtClean="0">
                <a:cs typeface="Arial" pitchFamily="34" charset="0"/>
              </a:rPr>
              <a:t> </a:t>
            </a:r>
            <a:r>
              <a:rPr lang="es-ES" sz="7200" b="1" dirty="0">
                <a:cs typeface="Arial" pitchFamily="34" charset="0"/>
              </a:rPr>
              <a:t>FONO: 338283 (MINSAL) - 0332298283</a:t>
            </a:r>
          </a:p>
          <a:p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518744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PROGRAMA DE INDUCCION EN IAAS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 smtClean="0"/>
              <a:t>INFECCIONES ASOCIADAS A LA ATENCION EN SALUD</a:t>
            </a:r>
            <a:endParaRPr lang="es-CL" b="1" dirty="0"/>
          </a:p>
        </p:txBody>
      </p:sp>
      <p:pic>
        <p:nvPicPr>
          <p:cNvPr id="1026" name="Picture 2" descr="http://www.minsa.gob.pe/portada/prensa/Notasprensa/fotonotasdeprensa/0524-12/uc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9" y="3169227"/>
            <a:ext cx="2451695" cy="183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fsfb.org.co/sites/default/files/sacar-sangr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20" y="3169227"/>
            <a:ext cx="2851420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odontomarketing.com/den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70" y="3291897"/>
            <a:ext cx="1838447" cy="127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nestesiar.org/WP/uploads/2010/02/intub-dificil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83" y="4882754"/>
            <a:ext cx="1781131" cy="133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azu1.facilisimo.com/ima/i/2/6/f5/am_79215_3732602_5990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494" y="5006686"/>
            <a:ext cx="2171567" cy="15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9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0050" y="953249"/>
            <a:ext cx="6343672" cy="709865"/>
          </a:xfrm>
        </p:spPr>
        <p:txBody>
          <a:bodyPr/>
          <a:lstStyle/>
          <a:p>
            <a:r>
              <a:rPr lang="es-CL" dirty="0"/>
              <a:t>PROGRAMA DE INDUCCION EN IAAS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4000" b="1" dirty="0" smtClean="0"/>
              <a:t>Precauciones estándar</a:t>
            </a:r>
            <a:endParaRPr lang="es-CL" sz="4000" b="1" dirty="0"/>
          </a:p>
        </p:txBody>
      </p:sp>
      <p:pic>
        <p:nvPicPr>
          <p:cNvPr id="2050" name="Picture 2" descr="http://www.importancia.org/wp-content/uploads/lavado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2" y="3572779"/>
            <a:ext cx="1615016" cy="121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aasgrupo4.files.wordpress.com/2013/06/descar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507" y="4572000"/>
            <a:ext cx="1648505" cy="123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.bp.blogspot.com/-ye7irUATPek/UorgoCBDi3I/AAAAAAAAABU/eA4iePaSS3g/s1600/20091118052623-guantes-quirurgic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455" y="3431507"/>
            <a:ext cx="1486181" cy="164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2.ccoo.es/comunes/recursos/15617/1671477-Lesion_por_instrumento_punzante_Version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524" y="5289948"/>
            <a:ext cx="1378239" cy="103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01.i.aliimg.com/photo/v0/430020539/sms_isolation_gow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840" y="4140126"/>
            <a:ext cx="1444048" cy="186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PROGRAMA DE INDUCCION EN IAAS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000" b="1" u="sng" dirty="0" smtClean="0"/>
              <a:t>Las precauciones estándar consisten en:</a:t>
            </a:r>
          </a:p>
          <a:p>
            <a:pPr>
              <a:buFont typeface="+mj-lt"/>
              <a:buAutoNum type="arabicPeriod"/>
            </a:pPr>
            <a:r>
              <a:rPr lang="es-CL" sz="2000" b="1" dirty="0" smtClean="0">
                <a:solidFill>
                  <a:srgbClr val="FF0000"/>
                </a:solidFill>
              </a:rPr>
              <a:t>Higiene de manos</a:t>
            </a:r>
          </a:p>
          <a:p>
            <a:pPr>
              <a:buFont typeface="+mj-lt"/>
              <a:buAutoNum type="arabicPeriod"/>
            </a:pPr>
            <a:r>
              <a:rPr lang="es-CL" sz="2000" b="1" dirty="0" smtClean="0"/>
              <a:t>Uso de protección personal: guantes, protección facial, uso de delantal.</a:t>
            </a:r>
          </a:p>
          <a:p>
            <a:pPr>
              <a:buFont typeface="+mj-lt"/>
              <a:buAutoNum type="arabicPeriod"/>
            </a:pPr>
            <a:r>
              <a:rPr lang="es-CL" sz="2000" b="1" dirty="0" smtClean="0"/>
              <a:t>Prevención de accidentes con exposición a fluidos corporales de riesgo.</a:t>
            </a:r>
          </a:p>
          <a:p>
            <a:pPr>
              <a:buFont typeface="+mj-lt"/>
              <a:buAutoNum type="arabicPeriod"/>
            </a:pPr>
            <a:r>
              <a:rPr lang="es-CL" sz="2000" b="1" dirty="0" smtClean="0"/>
              <a:t>Higiene respiratoria </a:t>
            </a:r>
          </a:p>
          <a:p>
            <a:pPr>
              <a:buFont typeface="+mj-lt"/>
              <a:buAutoNum type="arabicPeriod"/>
            </a:pPr>
            <a:r>
              <a:rPr lang="es-CL" sz="2000" b="1" dirty="0" smtClean="0"/>
              <a:t>Manejo de equipos, desechos y ropa de pacientes.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39402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PROGRAMA DE INDUCCION EN IAAS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3" t="32778" r="52500" b="40555"/>
          <a:stretch/>
        </p:blipFill>
        <p:spPr bwMode="auto">
          <a:xfrm>
            <a:off x="1858100" y="2940033"/>
            <a:ext cx="4372112" cy="274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0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PROGRAMA DE INDUCCION EN IAAS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9" t="47509" r="58792" b="19694"/>
          <a:stretch/>
        </p:blipFill>
        <p:spPr bwMode="auto">
          <a:xfrm>
            <a:off x="1442781" y="2624737"/>
            <a:ext cx="5862028" cy="380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93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7985" y="872034"/>
            <a:ext cx="6343672" cy="709865"/>
          </a:xfrm>
        </p:spPr>
        <p:txBody>
          <a:bodyPr/>
          <a:lstStyle/>
          <a:p>
            <a:r>
              <a:rPr lang="es-CL" dirty="0"/>
              <a:t>PROGRAMA DE INDUCCION EN IAAS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1" dirty="0" smtClean="0"/>
              <a:t>Prevención y manejo de accidentes laborales con exposición a fluidos corporales de riesgo (Pinchazos, cortes, salpicaduras)</a:t>
            </a:r>
          </a:p>
          <a:p>
            <a:endParaRPr lang="es-CL" dirty="0"/>
          </a:p>
        </p:txBody>
      </p:sp>
      <p:pic>
        <p:nvPicPr>
          <p:cNvPr id="4" name="Picture 4" descr="http://1.bp.blogspot.com/-1fbVX-R5Oso/UoriwndUHPI/AAAAAAAAABw/pTYdm80c3ak/s320/descar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2" y="3806415"/>
            <a:ext cx="3712740" cy="247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sp5.fotolog.com/photo/53/26/84/patotrabaja/1205104784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744" y="3593937"/>
            <a:ext cx="3920555" cy="294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65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PROGRAMA DE INDUCCION EN IAAS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6338" y="3039701"/>
            <a:ext cx="3311164" cy="30695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618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530</TotalTime>
  <Words>393</Words>
  <Application>Microsoft Office PowerPoint</Application>
  <PresentationFormat>Presentación en pantalla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Wingdings 3</vt:lpstr>
      <vt:lpstr>Sala de reuniones Ion</vt:lpstr>
      <vt:lpstr>PROGRAMA DE INDUCCIÓN EN IAAS</vt:lpstr>
      <vt:lpstr>PROGRAMA DE INDUCCION EN IAAS</vt:lpstr>
      <vt:lpstr>PROGRAMA DE INDUCCION EN IAAS</vt:lpstr>
      <vt:lpstr>PROGRAMA DE INDUCCION EN IAAS</vt:lpstr>
      <vt:lpstr>PROGRAMA DE INDUCCION EN IAAS</vt:lpstr>
      <vt:lpstr>PROGRAMA DE INDUCCION EN IAAS</vt:lpstr>
      <vt:lpstr>PROGRAMA DE INDUCCION EN IAAS</vt:lpstr>
      <vt:lpstr>PROGRAMA DE INDUCCION EN IAAS</vt:lpstr>
      <vt:lpstr>PROGRAMA DE INDUCCION EN IAAS</vt:lpstr>
      <vt:lpstr>PROGRAMA DE INDUCCION EN IAAS</vt:lpstr>
      <vt:lpstr>Exposición Laboral a Agentes de Importancia Microbiológica</vt:lpstr>
      <vt:lpstr>Exposición Laboral a Agentes de Importancia Microbiológica</vt:lpstr>
      <vt:lpstr>Exposición Laboral a Agentes de Importancia Microbiológica</vt:lpstr>
      <vt:lpstr>PROGRAMA DE INDUCCION EN IAAS</vt:lpstr>
      <vt:lpstr>PROGRAMA DE INDUCCION EN IAAS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INDUCCION EN IAAS</dc:title>
  <dc:creator>iaas01</dc:creator>
  <cp:lastModifiedBy>udo</cp:lastModifiedBy>
  <cp:revision>43</cp:revision>
  <dcterms:created xsi:type="dcterms:W3CDTF">2015-07-27T15:13:09Z</dcterms:created>
  <dcterms:modified xsi:type="dcterms:W3CDTF">2017-05-26T22:38:13Z</dcterms:modified>
</cp:coreProperties>
</file>